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78" r:id="rId3"/>
    <p:sldId id="279" r:id="rId4"/>
    <p:sldId id="258" r:id="rId5"/>
    <p:sldId id="276" r:id="rId6"/>
    <p:sldId id="266" r:id="rId7"/>
    <p:sldId id="259" r:id="rId8"/>
    <p:sldId id="262" r:id="rId9"/>
    <p:sldId id="264" r:id="rId10"/>
    <p:sldId id="260" r:id="rId11"/>
    <p:sldId id="261" r:id="rId12"/>
    <p:sldId id="267" r:id="rId13"/>
    <p:sldId id="268" r:id="rId14"/>
    <p:sldId id="269" r:id="rId15"/>
    <p:sldId id="265" r:id="rId16"/>
    <p:sldId id="270" r:id="rId17"/>
    <p:sldId id="271" r:id="rId18"/>
    <p:sldId id="272" r:id="rId19"/>
    <p:sldId id="257" r:id="rId20"/>
    <p:sldId id="263" r:id="rId21"/>
    <p:sldId id="273" r:id="rId22"/>
    <p:sldId id="274" r:id="rId23"/>
    <p:sldId id="275" r:id="rId24"/>
    <p:sldId id="277" r:id="rId25"/>
    <p:sldId id="281" r:id="rId26"/>
    <p:sldId id="282" r:id="rId27"/>
    <p:sldId id="283" r:id="rId28"/>
    <p:sldId id="284" r:id="rId29"/>
    <p:sldId id="285" r:id="rId30"/>
    <p:sldId id="286" r:id="rId31"/>
    <p:sldId id="293" r:id="rId32"/>
    <p:sldId id="287" r:id="rId33"/>
    <p:sldId id="288" r:id="rId34"/>
    <p:sldId id="280" r:id="rId35"/>
    <p:sldId id="289" r:id="rId36"/>
    <p:sldId id="291" r:id="rId37"/>
    <p:sldId id="290" r:id="rId38"/>
    <p:sldId id="292" r:id="rId39"/>
    <p:sldId id="294" r:id="rId40"/>
  </p:sldIdLst>
  <p:sldSz cx="7315200" cy="5486400" type="B5JIS"/>
  <p:notesSz cx="6858000" cy="9144000"/>
  <p:defaultTextStyle>
    <a:defPPr>
      <a:defRPr lang="en-US"/>
    </a:defPPr>
    <a:lvl1pPr marL="0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7888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5777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3665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1554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39442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27331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15219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03108" algn="l" defTabSz="77577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87586" autoAdjust="0"/>
  </p:normalViewPr>
  <p:slideViewPr>
    <p:cSldViewPr>
      <p:cViewPr varScale="1">
        <p:scale>
          <a:sx n="92" d="100"/>
          <a:sy n="92" d="100"/>
        </p:scale>
        <p:origin x="-1930" y="-77"/>
      </p:cViewPr>
      <p:guideLst>
        <p:guide orient="horz" pos="1728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313F3-4922-4CF2-97C6-7529967DD271}" type="datetimeFigureOut">
              <a:rPr lang="en-US" smtClean="0"/>
              <a:pPr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9D844-0871-42AB-B0EF-448E889ECE9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DF83E-7AE8-48A3-9786-3CD05B9A9A87}" type="datetimeFigureOut">
              <a:rPr lang="en-US" smtClean="0"/>
              <a:pPr/>
              <a:t>10/11/2016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18CF9-6457-42BA-BD7B-01376070CA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7888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5777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3665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1554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39442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27331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15219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03108" algn="l" defTabSz="7757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75360" y="3108960"/>
            <a:ext cx="5486400" cy="792480"/>
          </a:xfrm>
        </p:spPr>
        <p:txBody>
          <a:bodyPr anchor="t" anchorCtr="0"/>
          <a:lstStyle>
            <a:lvl1pPr algn="r">
              <a:defRPr sz="27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75360" y="4099560"/>
            <a:ext cx="5486400" cy="42672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387888" indent="0" algn="ctr">
              <a:buNone/>
            </a:lvl2pPr>
            <a:lvl3pPr marL="775777" indent="0" algn="ctr">
              <a:buNone/>
            </a:lvl3pPr>
            <a:lvl4pPr marL="1163665" indent="0" algn="ctr">
              <a:buNone/>
            </a:lvl4pPr>
            <a:lvl5pPr marL="1551554" indent="0" algn="ctr">
              <a:buNone/>
            </a:lvl5pPr>
            <a:lvl6pPr marL="1939442" indent="0" algn="ctr">
              <a:buNone/>
            </a:lvl6pPr>
            <a:lvl7pPr marL="2327331" indent="0" algn="ctr">
              <a:buNone/>
            </a:lvl7pPr>
            <a:lvl8pPr marL="2715219" indent="0" algn="ctr">
              <a:buNone/>
            </a:lvl8pPr>
            <a:lvl9pPr marL="310310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5120640" y="5084064"/>
            <a:ext cx="1828800" cy="29260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D8BD707-D9CF-40AE-B4C6-C98DA3205C09}" type="datetimeFigureOut">
              <a:rPr lang="en-US" smtClean="0"/>
              <a:pPr/>
              <a:t>10/11/2016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318918" y="5084064"/>
            <a:ext cx="2779776" cy="292608"/>
          </a:xfrm>
          <a:prstGeom prst="rect">
            <a:avLst/>
          </a:prstGeom>
        </p:spPr>
        <p:txBody>
          <a:bodyPr lIns="77578" tIns="38789" rIns="77578" bIns="38789"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972922" y="5084064"/>
            <a:ext cx="975360" cy="292608"/>
          </a:xfrm>
          <a:prstGeom prst="rect">
            <a:avLst/>
          </a:prstGeom>
        </p:spPr>
        <p:txBody>
          <a:bodyPr lIns="77578" tIns="38789" rIns="77578" bIns="38789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3900" y="2918460"/>
            <a:ext cx="5852160" cy="10241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731520" y="4038600"/>
            <a:ext cx="5852160" cy="5486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723900" y="2918460"/>
            <a:ext cx="182880" cy="1024128"/>
          </a:xfrm>
          <a:prstGeom prst="rect">
            <a:avLst/>
          </a:prstGeom>
          <a:solidFill>
            <a:srgbClr val="92D050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731520" y="4038600"/>
            <a:ext cx="182880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7578" tIns="38789" rIns="77578" bIns="38789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762000"/>
            <a:ext cx="7010400" cy="4191000"/>
          </a:xfrm>
        </p:spPr>
        <p:txBody>
          <a:bodyPr/>
          <a:lstStyle>
            <a:lvl1pPr>
              <a:defRPr sz="1000">
                <a:latin typeface="Microsoft YaHei" pitchFamily="34" charset="-122"/>
                <a:ea typeface="Microsoft YaHei" pitchFamily="34" charset="-122"/>
              </a:defRPr>
            </a:lvl1pPr>
            <a:lvl2pPr>
              <a:defRPr sz="800">
                <a:latin typeface="Microsoft YaHei" pitchFamily="34" charset="-122"/>
                <a:ea typeface="Microsoft YaHei" pitchFamily="34" charset="-122"/>
              </a:defRPr>
            </a:lvl2pPr>
            <a:lvl3pPr>
              <a:buFont typeface="Wingdings" pitchFamily="2" charset="2"/>
              <a:buChar char="§"/>
              <a:defRPr sz="800">
                <a:latin typeface="Microsoft YaHei" pitchFamily="34" charset="-122"/>
                <a:ea typeface="Microsoft YaHei" pitchFamily="34" charset="-122"/>
              </a:defRPr>
            </a:lvl3pPr>
            <a:lvl4pPr>
              <a:defRPr>
                <a:latin typeface="Microsoft YaHei" pitchFamily="34" charset="-122"/>
                <a:ea typeface="Microsoft YaHei" pitchFamily="34" charset="-122"/>
              </a:defRPr>
            </a:lvl4pPr>
            <a:lvl5pPr>
              <a:defRPr>
                <a:latin typeface="Microsoft YaHei" pitchFamily="34" charset="-122"/>
                <a:ea typeface="Microsoft YaHei" pitchFamily="34" charset="-122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endParaRPr lang="en-US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52400" y="5029200"/>
            <a:ext cx="7010400" cy="228600"/>
          </a:xfrm>
        </p:spPr>
        <p:txBody>
          <a:bodyPr>
            <a:noAutofit/>
          </a:bodyPr>
          <a:lstStyle>
            <a:lvl1pPr>
              <a:defRPr sz="600">
                <a:latin typeface="Microsoft YaHei" pitchFamily="34" charset="-122"/>
                <a:ea typeface="Microsoft YaHei" pitchFamily="34" charset="-122"/>
              </a:defRPr>
            </a:lvl1pPr>
            <a:lvl2pPr>
              <a:defRPr sz="800">
                <a:latin typeface="Microsoft YaHei" pitchFamily="34" charset="-122"/>
                <a:ea typeface="Microsoft YaHei" pitchFamily="34" charset="-122"/>
              </a:defRPr>
            </a:lvl2pPr>
            <a:lvl3pPr>
              <a:buFont typeface="Wingdings" pitchFamily="2" charset="2"/>
              <a:buNone/>
              <a:defRPr sz="800">
                <a:latin typeface="Microsoft YaHei" pitchFamily="34" charset="-122"/>
                <a:ea typeface="Microsoft YaHei" pitchFamily="34" charset="-122"/>
              </a:defRPr>
            </a:lvl3pPr>
            <a:lvl4pPr>
              <a:defRPr>
                <a:latin typeface="Microsoft YaHei" pitchFamily="34" charset="-122"/>
                <a:ea typeface="Microsoft YaHei" pitchFamily="34" charset="-122"/>
              </a:defRPr>
            </a:lvl4pPr>
            <a:lvl5pPr>
              <a:defRPr>
                <a:latin typeface="Microsoft YaHei" pitchFamily="34" charset="-122"/>
                <a:ea typeface="Microsoft YaHei" pitchFamily="34" charset="-122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style1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76200"/>
            <a:ext cx="2133600" cy="609600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2438400" y="76200"/>
            <a:ext cx="4724400" cy="609600"/>
          </a:xfrm>
        </p:spPr>
        <p:txBody>
          <a:bodyPr anchor="b"/>
          <a:lstStyle>
            <a:lvl1pPr algn="l">
              <a:lnSpc>
                <a:spcPct val="100000"/>
              </a:lnSpc>
              <a:buNone/>
              <a:defRPr sz="1200" b="1">
                <a:latin typeface="Microsoft YaHei" pitchFamily="34" charset="-122"/>
                <a:ea typeface="Microsoft YaHei" pitchFamily="34" charset="-122"/>
                <a:cs typeface="Microsoft Tai Le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52400" y="838200"/>
            <a:ext cx="3446679" cy="4191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3705758" y="838199"/>
            <a:ext cx="3457041" cy="4191369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152400" y="76200"/>
            <a:ext cx="2133600" cy="609600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38400" y="76200"/>
            <a:ext cx="4724400" cy="609600"/>
          </a:xfrm>
        </p:spPr>
        <p:txBody>
          <a:bodyPr anchor="b"/>
          <a:lstStyle>
            <a:lvl1pPr>
              <a:buNone/>
              <a:defRPr sz="1200" b="1">
                <a:latin typeface="Microsoft YaHei" pitchFamily="34" charset="-122"/>
                <a:ea typeface="Microsoft YaHei" pitchFamily="34" charset="-122"/>
              </a:defRPr>
            </a:lvl1pPr>
          </a:lstStyle>
          <a:p>
            <a:pPr lvl="0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400" y="76200"/>
            <a:ext cx="2133600" cy="609600"/>
          </a:xfrm>
          <a:prstGeom prst="rect">
            <a:avLst/>
          </a:prstGeom>
        </p:spPr>
        <p:txBody>
          <a:bodyPr vert="horz" lIns="77578" tIns="38789" rIns="77578" bIns="38789" anchor="b" anchorCtr="0">
            <a:normAutofit/>
          </a:bodyPr>
          <a:lstStyle/>
          <a:p>
            <a:pPr lvl="0" eaLnBrk="1" latinLnBrk="0" hangingPunct="1"/>
            <a:r>
              <a:rPr lang="en-US" dirty="0" smtClean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7010400" cy="4419600"/>
          </a:xfrm>
          <a:prstGeom prst="rect">
            <a:avLst/>
          </a:prstGeom>
        </p:spPr>
        <p:txBody>
          <a:bodyPr vert="horz" lIns="77578" tIns="38789" rIns="77578" bIns="38789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152400" y="5334000"/>
            <a:ext cx="7010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vert="horz" wrap="square" lIns="77578" tIns="38789" rIns="77578" bIns="38789" anchor="t" compatLnSpc="1"/>
          <a:lstStyle/>
          <a:p>
            <a:endParaRPr kumimoji="0"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62200" y="0"/>
            <a:ext cx="0" cy="685800"/>
          </a:xfrm>
          <a:prstGeom prst="line">
            <a:avLst/>
          </a:prstGeom>
          <a:ln w="15875" cap="sq" cmpd="thickThin">
            <a:gradFill flip="none" rotWithShape="1">
              <a:gsLst>
                <a:gs pos="0">
                  <a:srgbClr val="00B0F0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  <a:tileRect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6705600" y="5105400"/>
            <a:ext cx="457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 err="1" smtClean="0"/>
              <a:t>H.Zhao</a:t>
            </a:r>
            <a:endParaRPr lang="en-US" sz="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8" r:id="rId3"/>
  </p:sldLayoutIdLst>
  <p:txStyles>
    <p:titleStyle>
      <a:lvl1pPr marL="0" marR="0" indent="0" algn="r" defTabSz="9144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sz="1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2733" indent="-232733" algn="l" rtl="0" eaLnBrk="1" latinLnBrk="0" hangingPunct="1">
        <a:spcBef>
          <a:spcPts val="509"/>
        </a:spcBef>
        <a:buClr>
          <a:schemeClr val="accent1"/>
        </a:buClr>
        <a:buSzPct val="76000"/>
        <a:buFont typeface="Wingdings 3"/>
        <a:buChar char="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65466" indent="-232733" algn="l" rtl="0" eaLnBrk="1" latinLnBrk="0" hangingPunct="1">
        <a:spcBef>
          <a:spcPts val="424"/>
        </a:spcBef>
        <a:buClr>
          <a:schemeClr val="accent2"/>
        </a:buClr>
        <a:buSzPct val="76000"/>
        <a:buFont typeface="Wingdings 3"/>
        <a:buChar char=""/>
        <a:defRPr kumimoji="0"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98199" indent="-193944" algn="l" rtl="0" eaLnBrk="1" latinLnBrk="0" hangingPunct="1">
        <a:spcBef>
          <a:spcPts val="424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30932" indent="-193944" algn="l" rtl="0" eaLnBrk="1" latinLnBrk="0" hangingPunct="1">
        <a:spcBef>
          <a:spcPts val="339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63665" indent="-193944" algn="l" rtl="0" eaLnBrk="1" latinLnBrk="0" hangingPunct="1">
        <a:spcBef>
          <a:spcPts val="255"/>
        </a:spcBef>
        <a:buClr>
          <a:schemeClr val="accent2"/>
        </a:buClr>
        <a:buSzPct val="70000"/>
        <a:buFont typeface="Wingdings"/>
        <a:buChar char=""/>
        <a:defRPr kumimoji="0"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396399" indent="-155155" algn="l" rtl="0" eaLnBrk="1" latinLnBrk="0" hangingPunct="1">
        <a:spcBef>
          <a:spcPts val="25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551554" indent="-155155" algn="l" rtl="0" eaLnBrk="1" latinLnBrk="0" hangingPunct="1">
        <a:spcBef>
          <a:spcPts val="25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706709" indent="-155155" algn="l" rtl="0" eaLnBrk="1" latinLnBrk="0" hangingPunct="1">
        <a:spcBef>
          <a:spcPts val="25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861865" indent="-155155" algn="l" rtl="0" eaLnBrk="1" latinLnBrk="0" hangingPunct="1">
        <a:spcBef>
          <a:spcPts val="255"/>
        </a:spcBef>
        <a:buClr>
          <a:srgbClr val="9FB8CD"/>
        </a:buClr>
        <a:buSzPct val="75000"/>
        <a:buFont typeface="Wingdings 3"/>
        <a:buChar char=""/>
        <a:defRPr kumimoji="0" lang="en-US" sz="10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878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7757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6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515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9394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327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7152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10310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ratoscale.com/blog/kubernetes/container-orchestration-kubernetes-12-key-featur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kubernetes.io/docs/admin/ovs-networking" TargetMode="External"/><Relationship Id="rId2" Type="http://schemas.openxmlformats.org/officeDocument/2006/relationships/hyperlink" Target="http://www.stratoscale.com/blog/networking/network-virtualization-overlay-networks-cloud-environments-part-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ratoscale.com/blog/kubernetes/container-orchestration-kubernetes-12-key-features/" TargetMode="External"/><Relationship Id="rId5" Type="http://schemas.openxmlformats.org/officeDocument/2006/relationships/hyperlink" Target="https://github.com/projectcalico/calico-containers/blob/master/docs/cni/kubernetes/README.md" TargetMode="External"/><Relationship Id="rId4" Type="http://schemas.openxmlformats.org/officeDocument/2006/relationships/hyperlink" Target="https://github.com/coreos/flanne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slideshare.net/KarlIsenberg/container-orchestration-wars?qid=76616e6f-927a-4978-97d9-aea38db366e2&amp;v=&amp;b=&amp;from_search=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blog.octo.com/docker-en-production-la-bataille-sanglante-des-orchestrateurs-de-conteneur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www.docker.com/survey-201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log.appdynamics.com/devops/4-cluster-management-tools-to-compar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slideshare.net/adrianjotto/openstack-magnum-20160804?qid=f03a813a-a899-4daf-9d78-ec208650997f&amp;v=&amp;b=&amp;from_search=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slideshare.net/adrianjotto/openstack-magnum-20160804?qid=f03a813a-a899-4daf-9d78-ec208650997f&amp;v=&amp;b=&amp;from_search=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slideshare.net/adrianjotto/openstack-magnum-20160804?qid=f03a813a-a899-4daf-9d78-ec208650997f&amp;v=&amp;b=&amp;from_search=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datacenteroperatingsystem.i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slideshare.net/DermotBradley/microcontainers-microservices-microservers-less-linux-is-mor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inovex.de/blog/docker-a-comparison-of-minimalistic-operating-system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inovex.de/blog/docker-a-comparison-of-minimalistic-operating-system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ejlp12/linux-containarization-dock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slideshare.net/ejlp12/linux-containarization-docke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chive.fosdem.org/2016/schedule/event/config_management_containers/attachments/slides/1110/export/events/attachments/config_management_containers/slides/1110/lazypower_fosdem2016_configmanagement_and_containers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reos/rkt" TargetMode="External"/><Relationship Id="rId3" Type="http://schemas.openxmlformats.org/officeDocument/2006/relationships/hyperlink" Target="http://www.ubuntu.com/cloud/lxd" TargetMode="External"/><Relationship Id="rId7" Type="http://schemas.openxmlformats.org/officeDocument/2006/relationships/hyperlink" Target="https://www.docker.com/" TargetMode="External"/><Relationship Id="rId2" Type="http://schemas.openxmlformats.org/officeDocument/2006/relationships/hyperlink" Target="https://linuxcontainers.org/lx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freebsd.org/Jails" TargetMode="External"/><Relationship Id="rId5" Type="http://schemas.openxmlformats.org/officeDocument/2006/relationships/hyperlink" Target="http://www.oracle.com/technetwork/server-storage/solaris/containers-169727.html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openvz.org/Main_Page" TargetMode="External"/><Relationship Id="rId9" Type="http://schemas.openxmlformats.org/officeDocument/2006/relationships/hyperlink" Target="https://hashprompt.blogspot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slideshare.net/zx1986/docker-66986880?qid=1d1461b5-ac95-4303-b06f-10afb72ae4b3&amp;v=&amp;b=&amp;from_search=1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slideshare.net/dustinkirkland/streamlining-hpc-workloads-with-containers?qid=bad52f10-d5e7-4741-bc13-b80935c288af&amp;v=&amp;b=&amp;from_search=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slideshare.net/dustinkirkland/streamlining-hpc-workloads-with-containers?qid=bad52f10-d5e7-4741-bc13-b80935c288af&amp;v=&amp;b=&amp;from_search=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slideshare.net/dustinkirkland/streamlining-hpc-workloads-with-containers?qid=bad52f10-d5e7-4741-bc13-b80935c288af&amp;v=&amp;b=&amp;from_search=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slideshare.net/Cloud-A/simplify-the-cloud-with-clouda-annd-cloud-66-webinar-deck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slideshare.net/PhilippGarbe1/dockercon-2016-seattle-recap?qid=30f21fe6-66ea-4a1d-9234-7da4a9482048&amp;v=&amp;b=&amp;from_search=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etcarina.com/docs/best-practices/container-technologies-orchestration-cluster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slideshare.net/Docker/multicontainer-apps-spanning-docker-mesos-and-openstac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nextplatform.com/2016/02/23/docker-trickles-down-from-hyperscale-to-enterpri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etcarina.com/docs/best-practices/container-technologies-orchestration-cluster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tratoscale.com/blog/kubernetes/container-orchestration-kubernetes-12-key-featur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blog.octo.com/openshift-3-le-paas-prive-avec-dock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An introduction to</a:t>
            </a:r>
            <a:br>
              <a:rPr lang="en-US" sz="2800" dirty="0" smtClean="0"/>
            </a:br>
            <a:r>
              <a:rPr lang="en-US" altLang="zh-CN" sz="2800" dirty="0" err="1" smtClean="0"/>
              <a:t>docker</a:t>
            </a:r>
            <a:r>
              <a:rPr lang="en-US" altLang="zh-CN" sz="2800" dirty="0" smtClean="0"/>
              <a:t> recent events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Huichao</a:t>
            </a:r>
            <a:r>
              <a:rPr lang="en-US" dirty="0" smtClean="0"/>
              <a:t> Zhao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1 – Managing multiple containers as one entity</a:t>
            </a:r>
            <a:r>
              <a:rPr lang="en-US" dirty="0" smtClean="0"/>
              <a:t> is a capability that logically groups a set of containers into one entity to co-locate main application with its helpers. This preserves the one-application-per-container model, or can define a complex multi-tier application as a set of smaller entities working together.</a:t>
            </a:r>
          </a:p>
          <a:p>
            <a:r>
              <a:rPr lang="en-US" b="1" dirty="0" smtClean="0"/>
              <a:t>2 – Container placement </a:t>
            </a:r>
            <a:r>
              <a:rPr lang="en-US" dirty="0" smtClean="0"/>
              <a:t>is an algorithm that selects a specific host for a specific container or a set of containers using different rules, including current load of the hosts, </a:t>
            </a:r>
            <a:r>
              <a:rPr lang="en-US" dirty="0" err="1" smtClean="0"/>
              <a:t>colocation</a:t>
            </a:r>
            <a:r>
              <a:rPr lang="en-US" dirty="0" smtClean="0"/>
              <a:t> constraints and availability constraints. </a:t>
            </a:r>
          </a:p>
          <a:p>
            <a:r>
              <a:rPr lang="en-US" b="1" dirty="0" smtClean="0"/>
              <a:t>3 – Container replication</a:t>
            </a:r>
            <a:r>
              <a:rPr lang="en-US" dirty="0" smtClean="0"/>
              <a:t> ensures that a specified number of equivalent containers (“replicas”) are running at the time. </a:t>
            </a:r>
          </a:p>
          <a:p>
            <a:r>
              <a:rPr lang="en-US" b="1" dirty="0" smtClean="0"/>
              <a:t>4 – Container auto-scaling </a:t>
            </a:r>
            <a:r>
              <a:rPr lang="en-US" dirty="0" smtClean="0"/>
              <a:t>automatically change the number of running containers, based on CPU utilization or other application-provided metrics.</a:t>
            </a:r>
          </a:p>
          <a:p>
            <a:pPr fontAlgn="base"/>
            <a:r>
              <a:rPr lang="en-US" b="1" dirty="0" smtClean="0"/>
              <a:t>5 – Volume management</a:t>
            </a:r>
            <a:r>
              <a:rPr lang="en-US" dirty="0" smtClean="0"/>
              <a:t> is used to control persistent storage for containers. According to best </a:t>
            </a:r>
            <a:r>
              <a:rPr lang="en-US" dirty="0" err="1" smtClean="0"/>
              <a:t>practises</a:t>
            </a:r>
            <a:r>
              <a:rPr lang="en-US" dirty="0" smtClean="0"/>
              <a:t>, containers should be stateless and files in a container should be ephemeral . </a:t>
            </a:r>
            <a:r>
              <a:rPr lang="en-US" dirty="0" err="1" smtClean="0"/>
              <a:t>Kubernetes</a:t>
            </a:r>
            <a:r>
              <a:rPr lang="en-US" dirty="0" smtClean="0"/>
              <a:t> supports two kinds of volumes: </a:t>
            </a:r>
          </a:p>
          <a:p>
            <a:pPr lvl="1" fontAlgn="base"/>
            <a:r>
              <a:rPr lang="en-US" b="1" dirty="0" smtClean="0"/>
              <a:t>Regular</a:t>
            </a:r>
            <a:r>
              <a:rPr lang="en-US" dirty="0" smtClean="0"/>
              <a:t>: has the same lifecycle as the </a:t>
            </a:r>
            <a:r>
              <a:rPr lang="en-US" dirty="0" err="1" smtClean="0"/>
              <a:t>the</a:t>
            </a:r>
            <a:r>
              <a:rPr lang="en-US" dirty="0" smtClean="0"/>
              <a:t> pod that encloses it</a:t>
            </a:r>
          </a:p>
          <a:p>
            <a:pPr lvl="1" fontAlgn="base"/>
            <a:r>
              <a:rPr lang="en-US" b="1" dirty="0" smtClean="0"/>
              <a:t>Persistent</a:t>
            </a:r>
            <a:r>
              <a:rPr lang="en-US" dirty="0" smtClean="0"/>
              <a:t>: has a lifecycle independent of any individual pod</a:t>
            </a:r>
          </a:p>
          <a:p>
            <a:r>
              <a:rPr lang="en-US" b="1" dirty="0" smtClean="0"/>
              <a:t>6 – Resource usage monitoring</a:t>
            </a:r>
            <a:r>
              <a:rPr lang="en-US" dirty="0" smtClean="0"/>
              <a:t> (CPU and RAM) is required at different levels – at the container level, at the logical group level (for example, </a:t>
            </a:r>
            <a:r>
              <a:rPr lang="en-US" dirty="0" err="1" smtClean="0"/>
              <a:t>Kubernetes</a:t>
            </a:r>
            <a:r>
              <a:rPr lang="en-US" dirty="0" smtClean="0"/>
              <a:t> Pods) and at the cluster level.</a:t>
            </a:r>
          </a:p>
          <a:p>
            <a:pPr lvl="1"/>
            <a:r>
              <a:rPr lang="en-US" b="1" dirty="0" err="1" smtClean="0"/>
              <a:t>Kubernetes</a:t>
            </a:r>
            <a:r>
              <a:rPr lang="en-US" b="1" dirty="0" smtClean="0"/>
              <a:t> includes</a:t>
            </a:r>
            <a:r>
              <a:rPr lang="en-US" dirty="0" smtClean="0"/>
              <a:t> </a:t>
            </a:r>
            <a:r>
              <a:rPr lang="en-US" i="1" dirty="0" err="1" smtClean="0"/>
              <a:t>cAdvisor</a:t>
            </a:r>
            <a:r>
              <a:rPr lang="en-US" dirty="0" smtClean="0"/>
              <a:t>, an open source container resource usage and performance analysis agent. 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http://www.stratoscale.com/blog/kubernetes/container-orchestration-kubernetes-12-key-features/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 smtClean="0"/>
              <a:t>7 – Networking</a:t>
            </a:r>
            <a:r>
              <a:rPr lang="en-US" dirty="0" smtClean="0"/>
              <a:t> plays a significant role for container orchestration to isolate independent containers, connect coupled containers and provide access to containers from external clients.</a:t>
            </a:r>
          </a:p>
          <a:p>
            <a:pPr lvl="1" fontAlgn="base"/>
            <a:r>
              <a:rPr lang="en-US" dirty="0" err="1" smtClean="0"/>
              <a:t>Kubernetes</a:t>
            </a:r>
            <a:r>
              <a:rPr lang="en-US" dirty="0" smtClean="0"/>
              <a:t> has a pluggable architecture and allows to use different </a:t>
            </a:r>
            <a:r>
              <a:rPr lang="en-US" dirty="0" smtClean="0">
                <a:hlinkClick r:id="rId2"/>
              </a:rPr>
              <a:t>overlay network </a:t>
            </a:r>
            <a:r>
              <a:rPr lang="en-US" dirty="0" err="1" smtClean="0">
                <a:hlinkClick r:id="rId2"/>
              </a:rPr>
              <a:t>implementations</a:t>
            </a:r>
            <a:r>
              <a:rPr lang="en-US" dirty="0" err="1" smtClean="0"/>
              <a:t>including</a:t>
            </a:r>
            <a:r>
              <a:rPr lang="en-US" dirty="0" smtClean="0"/>
              <a:t> simple one L2 networking with Linux bridges, overlay network using </a:t>
            </a:r>
            <a:r>
              <a:rPr lang="en-US" dirty="0" err="1" smtClean="0">
                <a:hlinkClick r:id="rId3"/>
              </a:rPr>
              <a:t>OpenVSwitch</a:t>
            </a:r>
            <a:r>
              <a:rPr lang="en-US" dirty="0" smtClean="0"/>
              <a:t>, </a:t>
            </a:r>
            <a:r>
              <a:rPr lang="en-US" dirty="0" smtClean="0">
                <a:hlinkClick r:id="rId4"/>
              </a:rPr>
              <a:t>Flannel</a:t>
            </a:r>
            <a:r>
              <a:rPr lang="en-US" dirty="0" smtClean="0"/>
              <a:t>, </a:t>
            </a:r>
            <a:r>
              <a:rPr lang="en-US" dirty="0" smtClean="0">
                <a:hlinkClick r:id="rId5"/>
              </a:rPr>
              <a:t>Calico</a:t>
            </a:r>
            <a:r>
              <a:rPr lang="en-US" dirty="0" smtClean="0"/>
              <a:t> and so on.</a:t>
            </a:r>
          </a:p>
          <a:p>
            <a:pPr fontAlgn="base"/>
            <a:r>
              <a:rPr lang="en-US" b="1" dirty="0" smtClean="0"/>
              <a:t>8 – Service discovery</a:t>
            </a:r>
            <a:r>
              <a:rPr lang="en-US" dirty="0" smtClean="0"/>
              <a:t> allow containers to discover other containers and establish connections to them.</a:t>
            </a:r>
          </a:p>
          <a:p>
            <a:pPr lvl="1" fontAlgn="base"/>
            <a:r>
              <a:rPr lang="en-US" b="1" dirty="0" err="1" smtClean="0"/>
              <a:t>Kubernetes</a:t>
            </a:r>
            <a:r>
              <a:rPr lang="en-US" b="1" dirty="0" smtClean="0"/>
              <a:t> supports</a:t>
            </a:r>
            <a:r>
              <a:rPr lang="en-US" dirty="0" smtClean="0"/>
              <a:t> 2 primary modes of finding a service via environment variables and via DNS.  Per service, </a:t>
            </a:r>
            <a:r>
              <a:rPr lang="en-US" dirty="0" err="1" smtClean="0"/>
              <a:t>Kubernetes</a:t>
            </a:r>
            <a:r>
              <a:rPr lang="en-US" dirty="0" smtClean="0"/>
              <a:t> create environment variables such as {SERVICE_NAME}_SERVICE_HOST and  {SERVICE_NAME}_SERVICE_PORT. For the same service a DNS record for “</a:t>
            </a:r>
            <a:r>
              <a:rPr lang="en-US" dirty="0" err="1" smtClean="0"/>
              <a:t>service.ns</a:t>
            </a:r>
            <a:r>
              <a:rPr lang="en-US" dirty="0" smtClean="0"/>
              <a:t>” is created,</a:t>
            </a:r>
            <a:endParaRPr lang="en-US" b="1" dirty="0" smtClean="0"/>
          </a:p>
          <a:p>
            <a:r>
              <a:rPr lang="en-US" b="1" dirty="0" smtClean="0"/>
              <a:t>9 – Load balancing </a:t>
            </a:r>
            <a:r>
              <a:rPr lang="en-US" dirty="0" smtClean="0"/>
              <a:t>works in conjunction with container replication, scaling and service discovery. Connections to the exposed endpoint are distributed over running replicas using different methods such as DNS round-robin.</a:t>
            </a:r>
            <a:endParaRPr lang="en-US" b="1" dirty="0" smtClean="0"/>
          </a:p>
          <a:p>
            <a:pPr fontAlgn="base"/>
            <a:r>
              <a:rPr lang="en-US" b="1" dirty="0" smtClean="0"/>
              <a:t>10 – Rolling update</a:t>
            </a:r>
            <a:r>
              <a:rPr lang="en-US" dirty="0" smtClean="0"/>
              <a:t> allows you to update a deployed containerized application with minimal downtime using different update scenarios. Rolling update ensures that only a certain number of old replicas may be down while they are being updated and ensures only a certain number of new replicas may be created above the specified number.</a:t>
            </a:r>
          </a:p>
          <a:p>
            <a:pPr fontAlgn="base"/>
            <a:r>
              <a:rPr lang="en-US" b="1" dirty="0" smtClean="0"/>
              <a:t>11 – </a:t>
            </a:r>
            <a:r>
              <a:rPr lang="en-US" b="1" dirty="0" err="1" smtClean="0"/>
              <a:t>Kubernetes</a:t>
            </a:r>
            <a:r>
              <a:rPr lang="en-US" b="1" dirty="0" smtClean="0"/>
              <a:t> allows</a:t>
            </a:r>
            <a:r>
              <a:rPr lang="en-US" dirty="0" smtClean="0"/>
              <a:t> using rolling updates for replication controllers and deployments. A </a:t>
            </a:r>
            <a:r>
              <a:rPr lang="en-US" i="1" dirty="0" err="1" smtClean="0"/>
              <a:t>Kubernetes</a:t>
            </a:r>
            <a:r>
              <a:rPr lang="en-US" i="1" dirty="0" smtClean="0"/>
              <a:t> Deployment </a:t>
            </a:r>
            <a:r>
              <a:rPr lang="en-US" dirty="0" smtClean="0"/>
              <a:t>defines a desired state for logical group of pods or replica sets. A </a:t>
            </a:r>
            <a:r>
              <a:rPr lang="en-US" i="1" dirty="0" smtClean="0"/>
              <a:t>Deployment Controller </a:t>
            </a:r>
            <a:r>
              <a:rPr lang="en-US" dirty="0" smtClean="0"/>
              <a:t>drives the actual state to the desired state at a controlled rate, it creates new resources or replaces the existing resources, if necessary. Deployments can be updated, rolled out, or rolled back.</a:t>
            </a:r>
          </a:p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6"/>
              </a:rPr>
              <a:t>http://www.stratoscale.com/blog/kubernetes/container-orchestration-kubernetes-12-key-features/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FUNCTIONAL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815975"/>
            <a:ext cx="5356225" cy="419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FUNCTIONAL CAPABILITIES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94548"/>
            <a:ext cx="7010400" cy="231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NON-FUNCTIONAL QUALITIES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150" y="1520825"/>
            <a:ext cx="64389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http://www.slideshare.net/KarlIsenberg/container-orchestration-wars?qid=76616e6f-927a-4978-97d9-aea38db366e2&amp;v=&amp;b=&amp;from_search=2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90587"/>
            <a:ext cx="6705600" cy="4172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62745"/>
            <a:ext cx="7315200" cy="3539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6950"/>
            <a:ext cx="7334250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65200"/>
            <a:ext cx="732155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http://blog.octo.com/docker-en-production-la-bataille-sanglante-des-orchestrateurs-de-conteneurs/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7315200" cy="3207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8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https://www.docker.com/survey-2016</a:t>
            </a:r>
            <a:r>
              <a:rPr lang="en-US" sz="8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71600"/>
            <a:ext cx="7315200" cy="3589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is a full-bore container management platform with scheduling, upgrades on-the-fly, auto-scaling and constant health monitoring. Google we have been managing Linux containers at scale for more than ten years and built three different container-management systems in that time. Borg, Omega, and </a:t>
            </a:r>
            <a:r>
              <a:rPr lang="en-US" dirty="0" err="1" smtClean="0"/>
              <a:t>Kubernetes</a:t>
            </a:r>
            <a:r>
              <a:rPr lang="en-US" dirty="0" smtClean="0"/>
              <a:t>: </a:t>
            </a:r>
            <a:r>
              <a:rPr lang="en-US" b="1" dirty="0" smtClean="0"/>
              <a:t>Lessons learned from three container-management systems over a decade</a:t>
            </a:r>
          </a:p>
          <a:p>
            <a:endParaRPr lang="en-US" dirty="0" smtClean="0"/>
          </a:p>
          <a:p>
            <a:r>
              <a:rPr lang="en-US" dirty="0" smtClean="0"/>
              <a:t>In comparison, </a:t>
            </a:r>
            <a:r>
              <a:rPr lang="en-US" dirty="0" err="1" smtClean="0"/>
              <a:t>Docker</a:t>
            </a:r>
            <a:r>
              <a:rPr lang="en-US" dirty="0" smtClean="0"/>
              <a:t> Swarm concentrates on providing a system-wide view of a cluster from a single </a:t>
            </a:r>
            <a:r>
              <a:rPr lang="en-US" dirty="0" err="1" smtClean="0"/>
              <a:t>Docker</a:t>
            </a:r>
            <a:r>
              <a:rPr lang="en-US" dirty="0" smtClean="0"/>
              <a:t> engine. Swarm can scale up to 50,000 containers and 1,000 nodes with no effect on performance as new containers are added to the cluster. Swarm is a simple system at its heart: </a:t>
            </a:r>
            <a:r>
              <a:rPr lang="en-US" b="1" dirty="0" smtClean="0"/>
              <a:t>every host runs a Swarm agent and manager. </a:t>
            </a:r>
            <a:r>
              <a:rPr lang="en-US" dirty="0" smtClean="0"/>
              <a:t>The manager handles the operation and scheduling of containers. You can run it in high-availability situations – it uses Consul, </a:t>
            </a:r>
            <a:r>
              <a:rPr lang="en-US" dirty="0" err="1" smtClean="0"/>
              <a:t>ZooKeeper</a:t>
            </a:r>
            <a:r>
              <a:rPr lang="en-US" dirty="0" smtClean="0"/>
              <a:t> or </a:t>
            </a:r>
            <a:r>
              <a:rPr lang="en-US" dirty="0" err="1" smtClean="0"/>
              <a:t>etcd</a:t>
            </a:r>
            <a:r>
              <a:rPr lang="en-US" dirty="0" smtClean="0"/>
              <a:t> to send fail-over events to a backup system.</a:t>
            </a:r>
          </a:p>
          <a:p>
            <a:pPr lvl="1"/>
            <a:r>
              <a:rPr lang="en-US" dirty="0" smtClean="0"/>
              <a:t>One of the advantages of </a:t>
            </a:r>
            <a:r>
              <a:rPr lang="en-US" dirty="0" err="1" smtClean="0"/>
              <a:t>Docker</a:t>
            </a:r>
            <a:r>
              <a:rPr lang="en-US" dirty="0" smtClean="0"/>
              <a:t> Swarm is that it is a native solution – you can implement </a:t>
            </a:r>
            <a:r>
              <a:rPr lang="en-US" dirty="0" err="1" smtClean="0"/>
              <a:t>Docker</a:t>
            </a:r>
            <a:r>
              <a:rPr lang="en-US" dirty="0" smtClean="0"/>
              <a:t> networking, </a:t>
            </a:r>
            <a:r>
              <a:rPr lang="en-US" dirty="0" err="1" smtClean="0"/>
              <a:t>plugins</a:t>
            </a:r>
            <a:r>
              <a:rPr lang="en-US" dirty="0" smtClean="0"/>
              <a:t> and volumes using </a:t>
            </a:r>
            <a:r>
              <a:rPr lang="en-US" dirty="0" err="1" smtClean="0"/>
              <a:t>Docker</a:t>
            </a:r>
            <a:r>
              <a:rPr lang="en-US" dirty="0" smtClean="0"/>
              <a:t> commands. 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 does not concentrate as much as </a:t>
            </a:r>
            <a:r>
              <a:rPr lang="en-US" dirty="0" err="1" smtClean="0"/>
              <a:t>Kubernetes</a:t>
            </a:r>
            <a:r>
              <a:rPr lang="en-US" dirty="0" smtClean="0"/>
              <a:t> on running clusters, focusing instead on features like its strong scheduling capabilities and its ability to be plugged in a wide variety of schedulers.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https://blog.appdynamics.com/devops/4-cluster-management-tools-to-compare/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429000"/>
            <a:ext cx="4829175" cy="15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http://www.slideshare.net/adrianjotto/openstack-magnum-20160804?qid=f03a813a-a899-4daf-9d78-ec208650997f&amp;v=&amp;b=&amp;from_search=3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74672"/>
            <a:ext cx="7010400" cy="308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915400" y="2819400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4419600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76800" y="4419600"/>
            <a:ext cx="21755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Adrian Otto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Aug 2016</a:t>
            </a:r>
            <a:endParaRPr lang="en-US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http://www.slideshare.net/adrianjotto/openstack-magnum-20160804?qid=f03a813a-a899-4daf-9d78-ec208650997f&amp;v=&amp;b=&amp;from_search=3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08129"/>
            <a:ext cx="7315200" cy="327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915400" y="2819400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4419600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76800" y="4419600"/>
            <a:ext cx="21755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Adrian Otto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Aug 2016</a:t>
            </a:r>
            <a:endParaRPr lang="en-US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http://www.slideshare.net/adrianjotto/openstack-magnum-20160804?qid=f03a813a-a899-4daf-9d78-ec208650997f&amp;v=&amp;b=&amp;from_search=3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15400" y="2819400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4419600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76800" y="4419600"/>
            <a:ext cx="21755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Adrian Otto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Aug 2016</a:t>
            </a:r>
            <a:endParaRPr lang="en-US" dirty="0" smtClean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90600"/>
            <a:ext cx="6934200" cy="339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37218"/>
            <a:ext cx="7010400" cy="359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http://datacenteroperatingsystem.io/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http://www.slideshare.net/DermotBradley/microcontainers-microservices-microservers-less-linux-is-more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Host OS Options 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640804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724400" y="4572000"/>
            <a:ext cx="244022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Dermot Bradley, Sep 2015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https://www.inovex.de/blog/docker-a-comparison-of-minimalistic-operating-systems/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tiny Linux distribution created for container 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71550"/>
            <a:ext cx="7162800" cy="2558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267200" y="3962400"/>
            <a:ext cx="26766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cap="all" dirty="0" smtClean="0"/>
              <a:t>GEPOSTET AM </a:t>
            </a:r>
            <a:r>
              <a:rPr lang="de-DE" cap="all" dirty="0" smtClean="0">
                <a:hlinkClick r:id="rId2" tooltip="11:23"/>
              </a:rPr>
              <a:t>4. MAI 2015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https://www.inovex.de/blog/docker-a-comparison-of-minimalistic-operating-systems/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tiny Linux distribution created for container 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7315200" cy="293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495800" y="4419600"/>
            <a:ext cx="26766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cap="all" dirty="0" smtClean="0"/>
              <a:t>GEPOSTET AM </a:t>
            </a:r>
            <a:r>
              <a:rPr lang="de-DE" cap="all" dirty="0" smtClean="0">
                <a:hlinkClick r:id="rId2" tooltip="11:23"/>
              </a:rPr>
              <a:t>4. MAI 2015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common set of ideas: </a:t>
            </a:r>
          </a:p>
          <a:p>
            <a:r>
              <a:rPr lang="en-US" dirty="0" smtClean="0"/>
              <a:t>● Stability is enhanced through transactional upgrade/rollback semantics. </a:t>
            </a:r>
          </a:p>
          <a:p>
            <a:r>
              <a:rPr lang="en-US" dirty="0" smtClean="0"/>
              <a:t>● Traditional package managers are absent and may be replaced by new packaging systems (Snappy), or custom image builds (Atomic). </a:t>
            </a:r>
          </a:p>
          <a:p>
            <a:r>
              <a:rPr lang="en-US" dirty="0" smtClean="0"/>
              <a:t>● Security is enhanced through various isolation mechanisms. </a:t>
            </a:r>
          </a:p>
          <a:p>
            <a:r>
              <a:rPr lang="en-US" dirty="0" smtClean="0"/>
              <a:t>● </a:t>
            </a:r>
            <a:r>
              <a:rPr lang="en-US" dirty="0" err="1" smtClean="0"/>
              <a:t>systemd</a:t>
            </a:r>
            <a:r>
              <a:rPr lang="en-US" dirty="0" smtClean="0"/>
              <a:t> provides system/service management. In general, </a:t>
            </a:r>
            <a:r>
              <a:rPr lang="en-US" dirty="0" err="1" smtClean="0"/>
              <a:t>systemd</a:t>
            </a:r>
            <a:r>
              <a:rPr lang="en-US" dirty="0" smtClean="0"/>
              <a:t> has been adopted almost universally among Linux distributions, so this shouldn’t be a surprise.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http://www.slideshare.net/ejlp12/linux-containarization-docker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smtClean="0"/>
              <a:t>Building management APIs around containers rather than machines shifts the "primary key" of the data center from machine to application. This has many benefits: </a:t>
            </a:r>
          </a:p>
          <a:p>
            <a:r>
              <a:rPr lang="en-US" dirty="0" smtClean="0"/>
              <a:t>it </a:t>
            </a:r>
            <a:r>
              <a:rPr lang="en-US" dirty="0" smtClean="0"/>
              <a:t>relieves application developers and operations teams from worrying about specific details of machines and operating systems; 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 smtClean="0"/>
              <a:t>provides the infrastructure team flexibility to roll out new hardware and upgrade operating systems with minimal impact on running applications and their developers; 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 smtClean="0"/>
              <a:t>ties telemetry collected by the management system (e.g., metrics such as CPU and memory usage) to applications rather than machines, which dramatically improves application monitoring and introspection, especially when scale-up, machine failures, or maintenance cause application instances to move.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http://www.slideshare.net/ejlp12/linux-containarization-docker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OS-Level Virtualization 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3417"/>
            <a:ext cx="7315200" cy="358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archive.fosdem.org/2016/schedule/event/config_management_containers/attachments/slides/1110/export/events/attachments/config_management_containers/slides/1110/lazypower_fosdem2016_configmanagement_and_containers.pdf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OS-Level Virtualization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25" y="1530350"/>
            <a:ext cx="7092950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1. Full System Containers</a:t>
            </a:r>
          </a:p>
          <a:p>
            <a:pPr lvl="1"/>
            <a:r>
              <a:rPr lang="en-US" dirty="0" smtClean="0"/>
              <a:t>Full system containers or OS containers share the kernel of host operating system but provide user space isolation. </a:t>
            </a:r>
            <a:endParaRPr lang="en-US" dirty="0" smtClean="0"/>
          </a:p>
          <a:p>
            <a:pPr lvl="1"/>
            <a:r>
              <a:rPr lang="en-US" dirty="0" smtClean="0"/>
              <a:t>User space is nothing but allowing host CPU to partition memory allocation into isolation levels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Example: </a:t>
            </a:r>
            <a:r>
              <a:rPr lang="en-US" dirty="0" smtClean="0">
                <a:hlinkClick r:id="rId2"/>
              </a:rPr>
              <a:t>LXC</a:t>
            </a:r>
            <a:r>
              <a:rPr lang="en-US" dirty="0" smtClean="0"/>
              <a:t>/</a:t>
            </a:r>
            <a:r>
              <a:rPr lang="en-US" dirty="0" smtClean="0">
                <a:hlinkClick r:id="rId3"/>
              </a:rPr>
              <a:t>LXD</a:t>
            </a:r>
            <a:r>
              <a:rPr lang="en-US" dirty="0" smtClean="0"/>
              <a:t>, </a:t>
            </a:r>
            <a:r>
              <a:rPr lang="en-US" dirty="0" err="1" smtClean="0">
                <a:hlinkClick r:id="rId4"/>
              </a:rPr>
              <a:t>OpenVZ</a:t>
            </a:r>
            <a:r>
              <a:rPr lang="en-US" dirty="0" smtClean="0"/>
              <a:t>, </a:t>
            </a:r>
            <a:r>
              <a:rPr lang="en-US" dirty="0" smtClean="0">
                <a:hlinkClick r:id="rId5"/>
              </a:rPr>
              <a:t>Oracle Solaris Zones</a:t>
            </a:r>
            <a:r>
              <a:rPr lang="en-US" dirty="0" smtClean="0"/>
              <a:t>, </a:t>
            </a:r>
            <a:r>
              <a:rPr lang="en-US" dirty="0" smtClean="0">
                <a:hlinkClick r:id="rId6"/>
              </a:rPr>
              <a:t>FreeBSD Jails</a:t>
            </a:r>
            <a:endParaRPr lang="en-US" b="1" dirty="0" smtClean="0"/>
          </a:p>
          <a:p>
            <a:r>
              <a:rPr lang="en-US" b="1" dirty="0" smtClean="0"/>
              <a:t>2</a:t>
            </a:r>
            <a:r>
              <a:rPr lang="en-US" b="1" dirty="0" smtClean="0"/>
              <a:t>. Application </a:t>
            </a:r>
            <a:r>
              <a:rPr lang="en-US" b="1" dirty="0" smtClean="0"/>
              <a:t>Containers</a:t>
            </a:r>
          </a:p>
          <a:p>
            <a:pPr lvl="1"/>
            <a:r>
              <a:rPr lang="en-US" dirty="0" smtClean="0"/>
              <a:t>Application containers also share the host operating system kernel just like OS containers. </a:t>
            </a:r>
            <a:endParaRPr lang="en-US" dirty="0" smtClean="0"/>
          </a:p>
          <a:p>
            <a:pPr lvl="1"/>
            <a:r>
              <a:rPr lang="en-US" dirty="0" smtClean="0"/>
              <a:t>These </a:t>
            </a:r>
            <a:r>
              <a:rPr lang="en-US" dirty="0" smtClean="0"/>
              <a:t>containers are designed to </a:t>
            </a:r>
            <a:r>
              <a:rPr lang="en-US" b="1" dirty="0" smtClean="0">
                <a:solidFill>
                  <a:srgbClr val="FF0000"/>
                </a:solidFill>
              </a:rPr>
              <a:t>run a single process </a:t>
            </a:r>
            <a:r>
              <a:rPr lang="en-US" dirty="0" smtClean="0"/>
              <a:t>(process tree) or application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Here containers provide a limited control over services and configuration files due to which admin users who require to perform admin related activities to guarantee SLAs, cannot perform tasks like logging, </a:t>
            </a:r>
            <a:r>
              <a:rPr lang="en-US" dirty="0" err="1" smtClean="0"/>
              <a:t>ssh</a:t>
            </a:r>
            <a:r>
              <a:rPr lang="en-US" dirty="0" smtClean="0"/>
              <a:t>, </a:t>
            </a:r>
            <a:r>
              <a:rPr lang="en-US" dirty="0" err="1" smtClean="0"/>
              <a:t>cron</a:t>
            </a:r>
            <a:r>
              <a:rPr lang="en-US" dirty="0" smtClean="0"/>
              <a:t>, networking activities like setting up static IP, modifying system files like /etc/hosts and monitoring system using system tools and utilities is bit complicated task to perform and a nightmare to actually manage. </a:t>
            </a:r>
            <a:endParaRPr lang="en-US" dirty="0" smtClean="0"/>
          </a:p>
          <a:p>
            <a:pPr lvl="1"/>
            <a:r>
              <a:rPr lang="en-US" dirty="0" smtClean="0"/>
              <a:t>Example: </a:t>
            </a:r>
            <a:r>
              <a:rPr lang="en-US" dirty="0" err="1" smtClean="0">
                <a:hlinkClick r:id="rId7"/>
              </a:rPr>
              <a:t>Docker</a:t>
            </a:r>
            <a:r>
              <a:rPr lang="en-US" dirty="0" smtClean="0"/>
              <a:t>, </a:t>
            </a:r>
            <a:r>
              <a:rPr lang="en-US" dirty="0" err="1" smtClean="0">
                <a:hlinkClick r:id="rId8"/>
              </a:rPr>
              <a:t>rkt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9"/>
              </a:rPr>
              <a:t>https://hashprompt.blogspot.com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" y="2895600"/>
            <a:ext cx="66436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LXD </a:t>
            </a:r>
            <a:r>
              <a:rPr lang="en-US" dirty="0" smtClean="0"/>
              <a:t>is a OS container or system container whereas </a:t>
            </a:r>
            <a:r>
              <a:rPr lang="en-US" dirty="0" err="1" smtClean="0"/>
              <a:t>docker</a:t>
            </a:r>
            <a:r>
              <a:rPr lang="en-US" dirty="0" smtClean="0"/>
              <a:t> is a application container.</a:t>
            </a:r>
          </a:p>
          <a:p>
            <a:r>
              <a:rPr lang="en-US" dirty="0" smtClean="0"/>
              <a:t>Principal </a:t>
            </a:r>
            <a:r>
              <a:rPr lang="en-US" dirty="0" smtClean="0"/>
              <a:t>process for LXD is </a:t>
            </a:r>
            <a:r>
              <a:rPr lang="en-US" dirty="0" err="1" smtClean="0"/>
              <a:t>liblxc</a:t>
            </a:r>
            <a:r>
              <a:rPr lang="en-US" dirty="0" smtClean="0"/>
              <a:t> whereas </a:t>
            </a:r>
            <a:r>
              <a:rPr lang="en-US" dirty="0" err="1" smtClean="0"/>
              <a:t>docker</a:t>
            </a:r>
            <a:r>
              <a:rPr lang="en-US" dirty="0" smtClean="0"/>
              <a:t> has recently started using it's own </a:t>
            </a:r>
            <a:r>
              <a:rPr lang="en-US" dirty="0" err="1" smtClean="0"/>
              <a:t>libcontainer</a:t>
            </a:r>
            <a:r>
              <a:rPr lang="en-US" dirty="0" smtClean="0"/>
              <a:t>. Earlier </a:t>
            </a:r>
            <a:r>
              <a:rPr lang="en-US" dirty="0" err="1" smtClean="0"/>
              <a:t>docker</a:t>
            </a:r>
            <a:r>
              <a:rPr lang="en-US" dirty="0" smtClean="0"/>
              <a:t> also used to have </a:t>
            </a:r>
            <a:r>
              <a:rPr lang="en-US" dirty="0" err="1" smtClean="0"/>
              <a:t>liblxc</a:t>
            </a:r>
            <a:r>
              <a:rPr lang="en-US" dirty="0" smtClean="0"/>
              <a:t> as the principal process.</a:t>
            </a:r>
          </a:p>
          <a:p>
            <a:r>
              <a:rPr lang="en-US" dirty="0" smtClean="0"/>
              <a:t>LXD </a:t>
            </a:r>
            <a:r>
              <a:rPr lang="en-US" dirty="0" smtClean="0"/>
              <a:t>wraps up application inside a "</a:t>
            </a:r>
            <a:r>
              <a:rPr lang="en-US" dirty="0" err="1" smtClean="0"/>
              <a:t>userspace</a:t>
            </a:r>
            <a:r>
              <a:rPr lang="en-US" dirty="0" smtClean="0"/>
              <a:t> image" as opposed to </a:t>
            </a:r>
            <a:r>
              <a:rPr lang="en-US" dirty="0" err="1" smtClean="0"/>
              <a:t>docker</a:t>
            </a:r>
            <a:r>
              <a:rPr lang="en-US" dirty="0" smtClean="0"/>
              <a:t> that holds the application in a self contained </a:t>
            </a:r>
            <a:r>
              <a:rPr lang="en-US" dirty="0" err="1" smtClean="0"/>
              <a:t>filesystem</a:t>
            </a:r>
            <a:r>
              <a:rPr lang="en-US" dirty="0" smtClean="0"/>
              <a:t> which makes it ephemeral and stateless.</a:t>
            </a:r>
          </a:p>
          <a:p>
            <a:r>
              <a:rPr lang="en-US" dirty="0" smtClean="0"/>
              <a:t>LXD </a:t>
            </a:r>
            <a:r>
              <a:rPr lang="en-US" dirty="0" smtClean="0"/>
              <a:t>runs init process which a parent to all processes and services, whereas </a:t>
            </a:r>
            <a:r>
              <a:rPr lang="en-US" dirty="0" err="1" smtClean="0"/>
              <a:t>docker</a:t>
            </a:r>
            <a:r>
              <a:rPr lang="en-US" dirty="0" smtClean="0"/>
              <a:t> runs a single process per application in the container.</a:t>
            </a:r>
          </a:p>
          <a:p>
            <a:r>
              <a:rPr lang="en-US" dirty="0" smtClean="0"/>
              <a:t>LXD </a:t>
            </a:r>
            <a:r>
              <a:rPr lang="en-US" dirty="0" smtClean="0"/>
              <a:t>specializes in deploying virtual machines whereas </a:t>
            </a:r>
            <a:r>
              <a:rPr lang="en-US" dirty="0" err="1" smtClean="0"/>
              <a:t>Docker</a:t>
            </a:r>
            <a:r>
              <a:rPr lang="en-US" dirty="0" smtClean="0"/>
              <a:t> specializes in deploying applications.</a:t>
            </a:r>
          </a:p>
          <a:p>
            <a:r>
              <a:rPr lang="en-US" dirty="0" smtClean="0"/>
              <a:t>Administrator </a:t>
            </a:r>
            <a:r>
              <a:rPr lang="en-US" dirty="0" smtClean="0"/>
              <a:t>related activities can be easily managed in LXD, but for </a:t>
            </a:r>
            <a:r>
              <a:rPr lang="en-US" dirty="0" err="1" smtClean="0"/>
              <a:t>docker</a:t>
            </a:r>
            <a:r>
              <a:rPr lang="en-US" dirty="0" smtClean="0"/>
              <a:t> it can be complicated to configure, tune and monitor the system.</a:t>
            </a:r>
          </a:p>
          <a:p>
            <a:r>
              <a:rPr lang="en-US" dirty="0" smtClean="0"/>
              <a:t>LXD </a:t>
            </a:r>
            <a:r>
              <a:rPr lang="en-US" dirty="0" smtClean="0"/>
              <a:t>works just like any other hypervisor with shared kernel. Whereas in </a:t>
            </a:r>
            <a:r>
              <a:rPr lang="en-US" dirty="0" err="1" smtClean="0"/>
              <a:t>docker</a:t>
            </a:r>
            <a:r>
              <a:rPr lang="en-US" dirty="0" smtClean="0"/>
              <a:t>, only the outer layer is writable and all other internal layers are read-only. It can be best compared to an onion.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Difference </a:t>
            </a:r>
            <a:r>
              <a:rPr lang="en-US" dirty="0" smtClean="0"/>
              <a:t>Between LXD and </a:t>
            </a:r>
            <a:r>
              <a:rPr lang="en-US" dirty="0" err="1" smtClean="0"/>
              <a:t>Docker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124200"/>
            <a:ext cx="3919538" cy="193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http://www.slideshare.net/zx1986/docker-66986880?qid=1d1461b5-ac95-4303-b06f-10afb72ae4b3&amp;v=&amp;b=&amp;from_search=12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96678"/>
            <a:ext cx="5562600" cy="420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http://www.slideshare.net/dustinkirkland/streamlining-hpc-workloads-with-containers?qid=bad52f10-d5e7-4741-bc13-b80935c288af&amp;v=&amp;b=&amp;</a:t>
            </a:r>
            <a:r>
              <a:rPr lang="en-US" dirty="0" smtClean="0">
                <a:hlinkClick r:id="rId2"/>
              </a:rPr>
              <a:t>from_search=2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01965"/>
            <a:ext cx="6858000" cy="363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http://www.slideshare.net/dustinkirkland/streamlining-hpc-workloads-with-containers?qid=bad52f10-d5e7-4741-bc13-b80935c288af&amp;v=&amp;b=&amp;</a:t>
            </a:r>
            <a:r>
              <a:rPr lang="en-US" dirty="0" smtClean="0">
                <a:hlinkClick r:id="rId2"/>
              </a:rPr>
              <a:t>from_search=2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125" y="225425"/>
            <a:ext cx="6584950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One LXD container, with 100% of the system: </a:t>
            </a:r>
            <a:endParaRPr lang="en-US" dirty="0" smtClean="0"/>
          </a:p>
          <a:p>
            <a:pPr lvl="1"/>
            <a:r>
              <a:rPr lang="en-US" dirty="0" smtClean="0"/>
              <a:t>CPU Cores, </a:t>
            </a:r>
            <a:r>
              <a:rPr lang="en-US" dirty="0" smtClean="0"/>
              <a:t>CPU </a:t>
            </a:r>
            <a:r>
              <a:rPr lang="en-US" dirty="0" smtClean="0"/>
              <a:t>Cycles, Memory, Disk Space, Disk IO, Network IO</a:t>
            </a:r>
          </a:p>
          <a:p>
            <a:pPr lvl="1"/>
            <a:r>
              <a:rPr lang="en-US" dirty="0" smtClean="0"/>
              <a:t>zero </a:t>
            </a:r>
            <a:r>
              <a:rPr lang="en-US" dirty="0" smtClean="0"/>
              <a:t>latency, zero </a:t>
            </a:r>
            <a:r>
              <a:rPr lang="en-US" dirty="0" smtClean="0"/>
              <a:t>overhead, identical performance, snapshot restore, live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http://www.slideshare.net/dustinkirkland/streamlining-hpc-workloads-with-containers?qid=bad52f10-d5e7-4741-bc13-b80935c288af&amp;v=&amp;b=&amp;</a:t>
            </a:r>
            <a:r>
              <a:rPr lang="en-US" dirty="0" smtClean="0">
                <a:hlinkClick r:id="rId2"/>
              </a:rPr>
              <a:t>from_search=2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52600"/>
            <a:ext cx="7315200" cy="3198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www.slideshare.net/Cloud-A/simplify-the-cloud-with-clouda-annd-cloud-66-webinar-deck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" y="1066800"/>
            <a:ext cx="71247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http://www.slideshare.net/PhilippGarbe1/dockercon-2016-seattle-recap?qid=30f21fe6-66ea-4a1d-9234-7da4a9482048&amp;v=&amp;b=&amp;</a:t>
            </a:r>
            <a:r>
              <a:rPr lang="en-US" dirty="0" smtClean="0">
                <a:hlinkClick r:id="rId2"/>
              </a:rPr>
              <a:t>from_search=2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Swarm Architecture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720172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https://getcarina.com/docs/best-practices/container-technologies-orchestration-clusters/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802712"/>
            <a:ext cx="3733800" cy="422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562600" y="4572000"/>
            <a:ext cx="16722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October 18, 2015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http://www.slideshare.net/Docker/multicontainer-apps-spanning-docker-mesos-and-openstack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62000"/>
            <a:ext cx="6940820" cy="415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http://www.nextplatform.com/2016/02/23/docker-trickles-down-from-hyperscale-to-enterprise/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7010400" cy="359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https://getcarina.com/docs/best-practices/container-technologies-orchestration-clusters/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2600" y="4572000"/>
            <a:ext cx="16722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October 18, 2015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" y="762000"/>
            <a:ext cx="659130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http://www.stratoscale.com/blog/kubernetes/container-orchestration-kubernetes-12-key-features/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838200"/>
            <a:ext cx="31305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http://blog.octo.com/openshift-3-le-paas-prive-avec-docker/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86524"/>
            <a:ext cx="6172200" cy="4132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/>
      </a:spPr>
      <a:bodyPr/>
      <a:lstStyle/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19519</TotalTime>
  <Words>677</Words>
  <Application>Microsoft Office PowerPoint</Application>
  <PresentationFormat>Custom</PresentationFormat>
  <Paragraphs>149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Origin</vt:lpstr>
      <vt:lpstr>An introduction to docker recent events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CONTAINER ORCHESTRATION</vt:lpstr>
      <vt:lpstr>CONTAINER ORCHESTRATION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SidAskary</dc:creator>
  <cp:lastModifiedBy>s80035896</cp:lastModifiedBy>
  <cp:revision>852</cp:revision>
  <dcterms:created xsi:type="dcterms:W3CDTF">2006-08-16T00:00:00Z</dcterms:created>
  <dcterms:modified xsi:type="dcterms:W3CDTF">2016-10-11T19:48:16Z</dcterms:modified>
</cp:coreProperties>
</file>